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Teko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" roundtripDataSignature="AMtx7mi3gAPlbZKPxHTVEQ5BbvoV7Dqa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Teko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font" Target="fonts/Tek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0ead577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f0ead5775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0ead57752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0ead5775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0ead57752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0ead5775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5F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ovTI11TScEo&amp;ab_channel=CAVEDUEducation%3AEducationalcontentprovider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420129" y="420131"/>
            <a:ext cx="2132572" cy="1200329"/>
          </a:xfrm>
          <a:prstGeom prst="rect">
            <a:avLst/>
          </a:prstGeom>
          <a:noFill/>
          <a:ln cap="flat" cmpd="sng" w="9525">
            <a:solidFill>
              <a:srgbClr val="BB70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TW" sz="36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微處理機</a:t>
            </a:r>
            <a:endParaRPr b="0" i="0" sz="3600" u="none" cap="none" strike="noStrike">
              <a:solidFill>
                <a:srgbClr val="BB70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TW" sz="36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計畫構想</a:t>
            </a:r>
            <a:endParaRPr b="0" i="0" sz="3600" u="none" cap="none" strike="noStrike">
              <a:solidFill>
                <a:srgbClr val="BB70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85" name="Google Shape;85;p1"/>
          <p:cNvCxnSpPr/>
          <p:nvPr/>
        </p:nvCxnSpPr>
        <p:spPr>
          <a:xfrm>
            <a:off x="2683685" y="1020295"/>
            <a:ext cx="7656295" cy="0"/>
          </a:xfrm>
          <a:prstGeom prst="straightConnector1">
            <a:avLst/>
          </a:prstGeom>
          <a:noFill/>
          <a:ln cap="flat" cmpd="sng" w="12700">
            <a:solidFill>
              <a:srgbClr val="BB70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" name="Google Shape;86;p1"/>
          <p:cNvSpPr txBox="1"/>
          <p:nvPr/>
        </p:nvSpPr>
        <p:spPr>
          <a:xfrm>
            <a:off x="10397317" y="543241"/>
            <a:ext cx="162800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2021,08,16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Ver 1.0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" name="Google Shape;87;p1"/>
          <p:cNvGrpSpPr/>
          <p:nvPr/>
        </p:nvGrpSpPr>
        <p:grpSpPr>
          <a:xfrm>
            <a:off x="848639" y="2883062"/>
            <a:ext cx="2903533" cy="2903533"/>
            <a:chOff x="644491" y="2737923"/>
            <a:chExt cx="2903533" cy="2903533"/>
          </a:xfrm>
        </p:grpSpPr>
        <p:pic>
          <p:nvPicPr>
            <p:cNvPr id="88" name="Google Shape;88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2766" y="3298637"/>
              <a:ext cx="2495238" cy="1980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4491" y="2737923"/>
              <a:ext cx="2903533" cy="2903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"/>
            <p:cNvSpPr/>
            <p:nvPr/>
          </p:nvSpPr>
          <p:spPr>
            <a:xfrm>
              <a:off x="852766" y="3542765"/>
              <a:ext cx="2486985" cy="1446179"/>
            </a:xfrm>
            <a:prstGeom prst="mathMultiply">
              <a:avLst>
                <a:gd fmla="val 5938" name="adj1"/>
              </a:avLst>
            </a:prstGeom>
            <a:solidFill>
              <a:srgbClr val="92D050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 txBox="1"/>
          <p:nvPr/>
        </p:nvSpPr>
        <p:spPr>
          <a:xfrm>
            <a:off x="1053509" y="5915055"/>
            <a:ext cx="54706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BD7A5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機器人揹著NUC140太大了</a:t>
            </a:r>
            <a:endParaRPr b="0" i="0" sz="1800" u="none" cap="none" strike="noStrike">
              <a:solidFill>
                <a:srgbClr val="BD7A5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92" name="Google Shape;92;p1"/>
          <p:cNvGrpSpPr/>
          <p:nvPr/>
        </p:nvGrpSpPr>
        <p:grpSpPr>
          <a:xfrm>
            <a:off x="4183396" y="3783079"/>
            <a:ext cx="1063973" cy="1518994"/>
            <a:chOff x="5108179" y="4199937"/>
            <a:chExt cx="1063973" cy="1518994"/>
          </a:xfrm>
        </p:grpSpPr>
        <p:sp>
          <p:nvSpPr>
            <p:cNvPr id="93" name="Google Shape;93;p1"/>
            <p:cNvSpPr/>
            <p:nvPr/>
          </p:nvSpPr>
          <p:spPr>
            <a:xfrm>
              <a:off x="5108179" y="4199937"/>
              <a:ext cx="961696" cy="977462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D7A5C"/>
            </a:solidFill>
            <a:ln cap="flat" cmpd="sng" w="12700">
              <a:solidFill>
                <a:srgbClr val="E2C7B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5108179" y="5257266"/>
              <a:ext cx="106397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zh-TW" sz="2400" u="none" cap="none" strike="noStrike">
                  <a:solidFill>
                    <a:srgbClr val="BD7A5C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改成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p1"/>
          <p:cNvGrpSpPr/>
          <p:nvPr/>
        </p:nvGrpSpPr>
        <p:grpSpPr>
          <a:xfrm>
            <a:off x="5846578" y="1195747"/>
            <a:ext cx="6045325" cy="3875493"/>
            <a:chOff x="5746422" y="1837531"/>
            <a:chExt cx="6045325" cy="3875493"/>
          </a:xfrm>
        </p:grpSpPr>
        <p:grpSp>
          <p:nvGrpSpPr>
            <p:cNvPr id="96" name="Google Shape;96;p1"/>
            <p:cNvGrpSpPr/>
            <p:nvPr/>
          </p:nvGrpSpPr>
          <p:grpSpPr>
            <a:xfrm>
              <a:off x="5746422" y="1837531"/>
              <a:ext cx="2495238" cy="3464542"/>
              <a:chOff x="6067236" y="1802127"/>
              <a:chExt cx="2495238" cy="3464542"/>
            </a:xfrm>
          </p:grpSpPr>
          <p:pic>
            <p:nvPicPr>
              <p:cNvPr id="97" name="Google Shape;97;p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5400000">
                <a:off x="6067236" y="3911539"/>
                <a:ext cx="1355130" cy="13551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067236" y="1802127"/>
                <a:ext cx="2495238" cy="198095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9" name="Google Shape;99;p1"/>
              <p:cNvCxnSpPr/>
              <p:nvPr/>
            </p:nvCxnSpPr>
            <p:spPr>
              <a:xfrm>
                <a:off x="6536723" y="3416301"/>
                <a:ext cx="0" cy="99047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D7A5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0" name="Google Shape;100;p1"/>
              <p:cNvCxnSpPr/>
              <p:nvPr/>
            </p:nvCxnSpPr>
            <p:spPr>
              <a:xfrm>
                <a:off x="6747212" y="3416301"/>
                <a:ext cx="0" cy="99047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D7A5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1" name="Google Shape;101;p1"/>
              <p:cNvCxnSpPr/>
              <p:nvPr/>
            </p:nvCxnSpPr>
            <p:spPr>
              <a:xfrm>
                <a:off x="6656316" y="3416301"/>
                <a:ext cx="0" cy="99047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D7A5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2" name="Google Shape;102;p1"/>
              <p:cNvCxnSpPr/>
              <p:nvPr/>
            </p:nvCxnSpPr>
            <p:spPr>
              <a:xfrm>
                <a:off x="6857148" y="3416301"/>
                <a:ext cx="0" cy="990476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D7A5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03" name="Google Shape;103;p1"/>
            <p:cNvGrpSpPr/>
            <p:nvPr/>
          </p:nvGrpSpPr>
          <p:grpSpPr>
            <a:xfrm>
              <a:off x="8888213" y="2809491"/>
              <a:ext cx="2903533" cy="2903533"/>
              <a:chOff x="9031961" y="3137337"/>
              <a:chExt cx="2903533" cy="2903533"/>
            </a:xfrm>
          </p:grpSpPr>
          <p:grpSp>
            <p:nvGrpSpPr>
              <p:cNvPr id="104" name="Google Shape;104;p1"/>
              <p:cNvGrpSpPr/>
              <p:nvPr/>
            </p:nvGrpSpPr>
            <p:grpSpPr>
              <a:xfrm>
                <a:off x="9031961" y="3137337"/>
                <a:ext cx="2903533" cy="2903533"/>
                <a:chOff x="9781220" y="3137336"/>
                <a:chExt cx="2903533" cy="2903533"/>
              </a:xfrm>
            </p:grpSpPr>
            <p:pic>
              <p:nvPicPr>
                <p:cNvPr id="105" name="Google Shape;105;p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9781220" y="3137336"/>
                  <a:ext cx="2903533" cy="290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6" name="Google Shape;106;p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-5400000">
                  <a:off x="10555421" y="4271810"/>
                  <a:ext cx="1355130" cy="13551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07" name="Google Shape;107;p1"/>
              <p:cNvSpPr/>
              <p:nvPr/>
            </p:nvSpPr>
            <p:spPr>
              <a:xfrm rot="5400000">
                <a:off x="10139533" y="4617859"/>
                <a:ext cx="1287568" cy="684816"/>
              </a:xfrm>
              <a:prstGeom prst="mathMultiply">
                <a:avLst>
                  <a:gd fmla="val 5938" name="adj1"/>
                </a:avLst>
              </a:prstGeom>
              <a:solidFill>
                <a:srgbClr val="92D050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8" name="Google Shape;108;p1"/>
            <p:cNvSpPr/>
            <p:nvPr/>
          </p:nvSpPr>
          <p:spPr>
            <a:xfrm>
              <a:off x="7467234" y="4345108"/>
              <a:ext cx="1808079" cy="4953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BB704F"/>
            </a:solidFill>
            <a:ln cap="flat" cmpd="sng" w="12700">
              <a:solidFill>
                <a:srgbClr val="E2C7B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 txBox="1"/>
            <p:nvPr/>
          </p:nvSpPr>
          <p:spPr>
            <a:xfrm>
              <a:off x="8014240" y="4792423"/>
              <a:ext cx="976249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zh-TW" sz="3200" u="none" cap="none" strike="noStrike">
                  <a:solidFill>
                    <a:srgbClr val="BD7A5C"/>
                  </a:solidFill>
                  <a:latin typeface="Calibri"/>
                  <a:ea typeface="Calibri"/>
                  <a:cs typeface="Calibri"/>
                  <a:sym typeface="Calibri"/>
                </a:rPr>
                <a:t>BLE</a:t>
              </a:r>
              <a:endParaRPr b="0" i="0" sz="3200" u="none" cap="none" strike="noStrike">
                <a:solidFill>
                  <a:srgbClr val="BD7A5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1"/>
          <p:cNvSpPr txBox="1"/>
          <p:nvPr/>
        </p:nvSpPr>
        <p:spPr>
          <a:xfrm>
            <a:off x="5872786" y="5081736"/>
            <a:ext cx="591361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BD7A5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改成綁ESP32在機器人上</a:t>
            </a:r>
            <a:endParaRPr b="0" i="0" sz="1800" u="none" cap="none" strike="noStrike">
              <a:solidFill>
                <a:srgbClr val="BD7A5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BD7A5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NUC140用SPI、I2C、UART來傳送指令</a:t>
            </a:r>
            <a:endParaRPr b="0" i="0" sz="1800" u="none" cap="none" strike="noStrike">
              <a:solidFill>
                <a:srgbClr val="BD7A5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BD7A5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指令內容可能包括動作類型，和執行動作時間，</a:t>
            </a:r>
            <a:endParaRPr b="0" i="0" sz="1800" u="none" cap="none" strike="noStrike">
              <a:solidFill>
                <a:srgbClr val="BD7A5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BD7A5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然後用 if else去控制機器人動作delay的時間</a:t>
            </a:r>
            <a:endParaRPr b="0" i="0" sz="1800" u="none" cap="none" strike="noStrike">
              <a:solidFill>
                <a:srgbClr val="BD7A5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BD7A5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或是用timer(有沒有辦法及時更動週期要再試看看)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323180" y="1734130"/>
            <a:ext cx="61165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提案一</a:t>
            </a:r>
            <a:endParaRPr b="0" i="0" sz="2800" u="none" cap="none" strike="noStrike">
              <a:solidFill>
                <a:srgbClr val="BB70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/>
          <p:nvPr/>
        </p:nvSpPr>
        <p:spPr>
          <a:xfrm>
            <a:off x="420129" y="420131"/>
            <a:ext cx="2132572" cy="1200329"/>
          </a:xfrm>
          <a:prstGeom prst="rect">
            <a:avLst/>
          </a:prstGeom>
          <a:noFill/>
          <a:ln cap="flat" cmpd="sng" w="9525">
            <a:solidFill>
              <a:srgbClr val="BB70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TW" sz="36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微處理機</a:t>
            </a:r>
            <a:endParaRPr b="0" i="0" sz="3600" u="none" cap="none" strike="noStrike">
              <a:solidFill>
                <a:srgbClr val="BB70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TW" sz="36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計畫構想</a:t>
            </a:r>
            <a:endParaRPr b="0" i="0" sz="3600" u="none" cap="none" strike="noStrike">
              <a:solidFill>
                <a:srgbClr val="BB70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323180" y="1734130"/>
            <a:ext cx="61165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提案二</a:t>
            </a:r>
            <a:endParaRPr b="0" i="0" sz="2800" u="none" cap="none" strike="noStrike">
              <a:solidFill>
                <a:srgbClr val="BB70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96901" y="2971184"/>
            <a:ext cx="3911600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 txBox="1"/>
          <p:nvPr/>
        </p:nvSpPr>
        <p:spPr>
          <a:xfrm>
            <a:off x="4407772" y="4096146"/>
            <a:ext cx="79510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zh-TW" sz="3200" u="none" cap="none" strike="noStrike">
                <a:solidFill>
                  <a:srgbClr val="BD7A5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刺</a:t>
            </a:r>
            <a:endParaRPr b="0" i="0" sz="3200" u="none" cap="none" strike="noStrike">
              <a:solidFill>
                <a:srgbClr val="BD7A5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20" name="Google Shape;120;p2"/>
          <p:cNvGrpSpPr/>
          <p:nvPr/>
        </p:nvGrpSpPr>
        <p:grpSpPr>
          <a:xfrm>
            <a:off x="5869605" y="2414913"/>
            <a:ext cx="4137995" cy="4137995"/>
            <a:chOff x="644491" y="2737923"/>
            <a:chExt cx="2903533" cy="2903533"/>
          </a:xfrm>
        </p:grpSpPr>
        <p:pic>
          <p:nvPicPr>
            <p:cNvPr id="121" name="Google Shape;121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2766" y="3298637"/>
              <a:ext cx="2495238" cy="1980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4491" y="2737923"/>
              <a:ext cx="2903533" cy="2903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2"/>
            <p:cNvSpPr/>
            <p:nvPr/>
          </p:nvSpPr>
          <p:spPr>
            <a:xfrm>
              <a:off x="852766" y="3542765"/>
              <a:ext cx="2486985" cy="1446179"/>
            </a:xfrm>
            <a:prstGeom prst="mathMultiply">
              <a:avLst>
                <a:gd fmla="val 5938" name="adj1"/>
              </a:avLst>
            </a:prstGeom>
            <a:solidFill>
              <a:srgbClr val="92D050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2"/>
          <p:cNvSpPr txBox="1"/>
          <p:nvPr/>
        </p:nvSpPr>
        <p:spPr>
          <a:xfrm>
            <a:off x="6046075" y="1620460"/>
            <a:ext cx="385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BD7A5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跑機器學習的聲音辨識</a:t>
            </a:r>
            <a:endParaRPr b="0" i="0" sz="1800" u="none" cap="none" strike="noStrike">
              <a:solidFill>
                <a:srgbClr val="BD7A5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BD7A5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NUC140 的RAM不夠大是一個問題</a:t>
            </a:r>
            <a:endParaRPr b="0" i="0" sz="1800" u="none" cap="none" strike="noStrike">
              <a:solidFill>
                <a:srgbClr val="BD7A5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25" name="Google Shape;125;p2"/>
          <p:cNvCxnSpPr/>
          <p:nvPr/>
        </p:nvCxnSpPr>
        <p:spPr>
          <a:xfrm>
            <a:off x="2683685" y="1020295"/>
            <a:ext cx="7656295" cy="0"/>
          </a:xfrm>
          <a:prstGeom prst="straightConnector1">
            <a:avLst/>
          </a:prstGeom>
          <a:noFill/>
          <a:ln cap="flat" cmpd="sng" w="12700">
            <a:solidFill>
              <a:srgbClr val="BB70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" name="Google Shape;126;p2"/>
          <p:cNvSpPr txBox="1"/>
          <p:nvPr/>
        </p:nvSpPr>
        <p:spPr>
          <a:xfrm>
            <a:off x="10397317" y="543241"/>
            <a:ext cx="162800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2021,08,16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Ver 1.0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/>
          <p:nvPr/>
        </p:nvSpPr>
        <p:spPr>
          <a:xfrm>
            <a:off x="420129" y="420131"/>
            <a:ext cx="2132572" cy="1200329"/>
          </a:xfrm>
          <a:prstGeom prst="rect">
            <a:avLst/>
          </a:prstGeom>
          <a:noFill/>
          <a:ln cap="flat" cmpd="sng" w="9525">
            <a:solidFill>
              <a:srgbClr val="BB70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TW" sz="36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微處理機</a:t>
            </a:r>
            <a:endParaRPr b="0" i="0" sz="3600" u="none" cap="none" strike="noStrike">
              <a:solidFill>
                <a:srgbClr val="BB70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TW" sz="36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計畫構想</a:t>
            </a:r>
            <a:endParaRPr b="0" i="0" sz="3600" u="none" cap="none" strike="noStrike">
              <a:solidFill>
                <a:srgbClr val="BB70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32" name="Google Shape;132;p15"/>
          <p:cNvCxnSpPr/>
          <p:nvPr/>
        </p:nvCxnSpPr>
        <p:spPr>
          <a:xfrm>
            <a:off x="2683685" y="1020295"/>
            <a:ext cx="7656295" cy="0"/>
          </a:xfrm>
          <a:prstGeom prst="straightConnector1">
            <a:avLst/>
          </a:prstGeom>
          <a:noFill/>
          <a:ln cap="flat" cmpd="sng" w="12700">
            <a:solidFill>
              <a:srgbClr val="BB70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p15"/>
          <p:cNvSpPr txBox="1"/>
          <p:nvPr/>
        </p:nvSpPr>
        <p:spPr>
          <a:xfrm>
            <a:off x="10397317" y="543241"/>
            <a:ext cx="162800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2021,09,13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Ver 2.0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5"/>
          <p:cNvSpPr txBox="1"/>
          <p:nvPr/>
        </p:nvSpPr>
        <p:spPr>
          <a:xfrm>
            <a:off x="420129" y="1847800"/>
            <a:ext cx="61165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提案三	自動射箭機    </a:t>
            </a:r>
            <a:endParaRPr b="0" i="0" sz="2800" u="none" cap="none" strike="noStrike">
              <a:solidFill>
                <a:srgbClr val="BB70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5" name="Google Shape;13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129" y="2598360"/>
            <a:ext cx="6116595" cy="345307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6802447" y="2109410"/>
            <a:ext cx="4760290" cy="409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這個要做出來有點困難</a:t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兩台以上攝影機的照片傳到電腦上辨識</a:t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目標物是否在範圍內(感覺用NCU140沒辦法弄圖片這種大量資料的即時判斷)，可能要讓電腦和MCU(控制弓的機構)互相傳資料，</a:t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微處理機運用部分 : </a:t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伺服馬達控制</a:t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機構 :兩台以上攝影機、弓箭、移動的部分等等</a:t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/>
          <p:nvPr/>
        </p:nvSpPr>
        <p:spPr>
          <a:xfrm>
            <a:off x="420129" y="420131"/>
            <a:ext cx="2132572" cy="1200329"/>
          </a:xfrm>
          <a:prstGeom prst="rect">
            <a:avLst/>
          </a:prstGeom>
          <a:noFill/>
          <a:ln cap="flat" cmpd="sng" w="9525">
            <a:solidFill>
              <a:srgbClr val="BB70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TW" sz="36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微處理機</a:t>
            </a:r>
            <a:endParaRPr b="0" i="0" sz="3600" u="none" cap="none" strike="noStrike">
              <a:solidFill>
                <a:srgbClr val="BB70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TW" sz="36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計畫構想</a:t>
            </a:r>
            <a:endParaRPr b="0" i="0" sz="3600" u="none" cap="none" strike="noStrike">
              <a:solidFill>
                <a:srgbClr val="BB70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42" name="Google Shape;142;p16"/>
          <p:cNvCxnSpPr/>
          <p:nvPr/>
        </p:nvCxnSpPr>
        <p:spPr>
          <a:xfrm>
            <a:off x="2683685" y="1020295"/>
            <a:ext cx="7656295" cy="0"/>
          </a:xfrm>
          <a:prstGeom prst="straightConnector1">
            <a:avLst/>
          </a:prstGeom>
          <a:noFill/>
          <a:ln cap="flat" cmpd="sng" w="12700">
            <a:solidFill>
              <a:srgbClr val="BB70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16"/>
          <p:cNvSpPr txBox="1"/>
          <p:nvPr/>
        </p:nvSpPr>
        <p:spPr>
          <a:xfrm>
            <a:off x="10397317" y="543241"/>
            <a:ext cx="162800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2021,09,13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Ver 2.0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420129" y="1847800"/>
            <a:ext cx="6116595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提案三-改	簡單十字弩版    </a:t>
            </a:r>
            <a:endParaRPr b="0" i="0" sz="2800" u="none" cap="none" strike="noStrike">
              <a:solidFill>
                <a:srgbClr val="BB70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6470578" y="2503186"/>
            <a:ext cx="5252371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3D變成2D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一樣在電腦上跑辨識，靶會在一個扇形的</a:t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軌道上一直動，然後在十字弩上和靶心上裝RF transceiver，收RSSI訊號(或類似的訊號)，最小的時候距離最近，射出去。</a:t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微處理機運用部分 : </a:t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伺服馬達控制</a:t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機構 :兩台以上攝影機、十字弩</a:t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p16"/>
          <p:cNvGrpSpPr/>
          <p:nvPr/>
        </p:nvGrpSpPr>
        <p:grpSpPr>
          <a:xfrm>
            <a:off x="518452" y="2746200"/>
            <a:ext cx="5577548" cy="3239385"/>
            <a:chOff x="518452" y="2746200"/>
            <a:chExt cx="5577548" cy="3239385"/>
          </a:xfrm>
        </p:grpSpPr>
        <p:pic>
          <p:nvPicPr>
            <p:cNvPr id="147" name="Google Shape;147;p16"/>
            <p:cNvPicPr preferRelativeResize="0"/>
            <p:nvPr/>
          </p:nvPicPr>
          <p:blipFill rotWithShape="1">
            <a:blip r:embed="rId3">
              <a:alphaModFix/>
            </a:blip>
            <a:srcRect b="2829" l="1" r="23154" t="9068"/>
            <a:stretch/>
          </p:blipFill>
          <p:spPr>
            <a:xfrm>
              <a:off x="518452" y="2746200"/>
              <a:ext cx="5577548" cy="3239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16"/>
            <p:cNvSpPr/>
            <p:nvPr/>
          </p:nvSpPr>
          <p:spPr>
            <a:xfrm>
              <a:off x="3195484" y="4621161"/>
              <a:ext cx="1189704" cy="226142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accent1"/>
            </a:solidFill>
            <a:ln cap="flat" cmpd="sng" w="25400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486414" y="3187920"/>
              <a:ext cx="4186799" cy="37522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accent1"/>
            </a:solidFill>
            <a:ln cap="flat" cmpd="sng" w="25400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0" name="Google Shape;150;p16"/>
          <p:cNvCxnSpPr/>
          <p:nvPr/>
        </p:nvCxnSpPr>
        <p:spPr>
          <a:xfrm rot="10800000">
            <a:off x="1418924" y="3687097"/>
            <a:ext cx="2214966" cy="1553498"/>
          </a:xfrm>
          <a:prstGeom prst="straightConnector1">
            <a:avLst/>
          </a:prstGeom>
          <a:noFill/>
          <a:ln cap="flat" cmpd="sng" w="57150">
            <a:solidFill>
              <a:srgbClr val="5597D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" name="Google Shape;151;p16"/>
          <p:cNvCxnSpPr/>
          <p:nvPr/>
        </p:nvCxnSpPr>
        <p:spPr>
          <a:xfrm flipH="1" rot="10800000">
            <a:off x="4008468" y="3539613"/>
            <a:ext cx="1949880" cy="1755061"/>
          </a:xfrm>
          <a:prstGeom prst="straightConnector1">
            <a:avLst/>
          </a:prstGeom>
          <a:noFill/>
          <a:ln cap="flat" cmpd="sng" w="57150">
            <a:solidFill>
              <a:srgbClr val="5597D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/>
        </p:nvSpPr>
        <p:spPr>
          <a:xfrm>
            <a:off x="420129" y="420131"/>
            <a:ext cx="2132572" cy="1200329"/>
          </a:xfrm>
          <a:prstGeom prst="rect">
            <a:avLst/>
          </a:prstGeom>
          <a:noFill/>
          <a:ln cap="flat" cmpd="sng" w="9525">
            <a:solidFill>
              <a:srgbClr val="BB70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TW" sz="36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微處理機</a:t>
            </a:r>
            <a:endParaRPr b="0" i="0" sz="3600" u="none" cap="none" strike="noStrike">
              <a:solidFill>
                <a:srgbClr val="BB70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TW" sz="36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計畫構想</a:t>
            </a:r>
            <a:endParaRPr b="0" i="0" sz="3600" u="none" cap="none" strike="noStrike">
              <a:solidFill>
                <a:srgbClr val="BB70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57" name="Google Shape;157;p17"/>
          <p:cNvCxnSpPr/>
          <p:nvPr/>
        </p:nvCxnSpPr>
        <p:spPr>
          <a:xfrm>
            <a:off x="2683685" y="1020295"/>
            <a:ext cx="7656295" cy="0"/>
          </a:xfrm>
          <a:prstGeom prst="straightConnector1">
            <a:avLst/>
          </a:prstGeom>
          <a:noFill/>
          <a:ln cap="flat" cmpd="sng" w="12700">
            <a:solidFill>
              <a:srgbClr val="BB70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8" name="Google Shape;158;p17"/>
          <p:cNvSpPr txBox="1"/>
          <p:nvPr/>
        </p:nvSpPr>
        <p:spPr>
          <a:xfrm>
            <a:off x="10397317" y="543241"/>
            <a:ext cx="162800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2021,09,13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Ver 2.0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420129" y="1847800"/>
            <a:ext cx="61165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提案四	撿球機    </a:t>
            </a:r>
            <a:endParaRPr b="0" i="0" sz="2800" u="none" cap="none" strike="noStrike">
              <a:solidFill>
                <a:srgbClr val="BB70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482967" y="2371020"/>
            <a:ext cx="6096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sng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https://www.youtube.com/watch?v=ovTI11TScEo&amp;ab_channel=CAVEDUEducation%3AEducationalcontentprovider</a:t>
            </a:r>
            <a:endParaRPr b="0" i="0" sz="14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 rotWithShape="1">
          <a:blip r:embed="rId4">
            <a:alphaModFix/>
          </a:blip>
          <a:srcRect b="0" l="18519" r="34786" t="0"/>
          <a:stretch/>
        </p:blipFill>
        <p:spPr>
          <a:xfrm>
            <a:off x="590602" y="3109685"/>
            <a:ext cx="2713965" cy="339616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 txBox="1"/>
          <p:nvPr/>
        </p:nvSpPr>
        <p:spPr>
          <a:xfrm>
            <a:off x="6799121" y="3122207"/>
            <a:ext cx="4959593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小吊車+實驗室的球</a:t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把球撒在一個區域，全部組別在時間內</a:t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用吊車把球撿起來，夾到自己的區域，</a:t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數量多者獲勝</a:t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微處理機運用部分 : </a:t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伺服馬達控制、步進馬達控制，遙控技術</a:t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機構 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可使用現有AGV小車改裝</a:t>
            </a:r>
            <a:endParaRPr b="0" i="0" sz="20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12202" y="3109684"/>
            <a:ext cx="2526746" cy="3396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0ead57752_0_0"/>
          <p:cNvSpPr txBox="1"/>
          <p:nvPr/>
        </p:nvSpPr>
        <p:spPr>
          <a:xfrm>
            <a:off x="420129" y="420131"/>
            <a:ext cx="2132700" cy="1200600"/>
          </a:xfrm>
          <a:prstGeom prst="rect">
            <a:avLst/>
          </a:prstGeom>
          <a:noFill/>
          <a:ln cap="flat" cmpd="sng" w="9525">
            <a:solidFill>
              <a:srgbClr val="BB70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TW" sz="36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微處理機</a:t>
            </a:r>
            <a:endParaRPr b="0" i="0" sz="3600" u="none" cap="none" strike="noStrike">
              <a:solidFill>
                <a:srgbClr val="BB70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TW" sz="36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計畫構想</a:t>
            </a:r>
            <a:endParaRPr b="0" i="0" sz="3600" u="none" cap="none" strike="noStrike">
              <a:solidFill>
                <a:srgbClr val="BB70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69" name="Google Shape;169;gf0ead57752_0_0"/>
          <p:cNvCxnSpPr/>
          <p:nvPr/>
        </p:nvCxnSpPr>
        <p:spPr>
          <a:xfrm>
            <a:off x="2683685" y="1020295"/>
            <a:ext cx="7656300" cy="0"/>
          </a:xfrm>
          <a:prstGeom prst="straightConnector1">
            <a:avLst/>
          </a:prstGeom>
          <a:noFill/>
          <a:ln cap="flat" cmpd="sng" w="12700">
            <a:solidFill>
              <a:srgbClr val="BB70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gf0ead57752_0_0"/>
          <p:cNvSpPr txBox="1"/>
          <p:nvPr/>
        </p:nvSpPr>
        <p:spPr>
          <a:xfrm>
            <a:off x="10397317" y="543241"/>
            <a:ext cx="1628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2021,09,</a:t>
            </a:r>
            <a:r>
              <a:rPr lang="zh-TW" sz="2800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Ver </a:t>
            </a:r>
            <a:r>
              <a:rPr lang="zh-TW" sz="2800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3</a:t>
            </a:r>
            <a:r>
              <a:rPr b="0" i="0" lang="zh-TW" sz="2800" u="none" cap="none" strike="noStrike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f0ead57752_0_0"/>
          <p:cNvSpPr txBox="1"/>
          <p:nvPr/>
        </p:nvSpPr>
        <p:spPr>
          <a:xfrm>
            <a:off x="420129" y="1847800"/>
            <a:ext cx="611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提案</a:t>
            </a:r>
            <a:r>
              <a:rPr lang="zh-TW" sz="2800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0" i="0" lang="zh-TW" sz="28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</a:t>
            </a:r>
            <a:r>
              <a:rPr lang="zh-TW" sz="2800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橡皮筋槍射瓶子</a:t>
            </a:r>
            <a:r>
              <a:rPr b="0" i="0" lang="zh-TW" sz="28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</a:t>
            </a:r>
            <a:endParaRPr b="0" i="0" sz="2800" u="none" cap="none" strike="noStrike">
              <a:solidFill>
                <a:srgbClr val="BB70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2" name="Google Shape;172;gf0ead57752_0_0"/>
          <p:cNvPicPr preferRelativeResize="0"/>
          <p:nvPr/>
        </p:nvPicPr>
        <p:blipFill rotWithShape="1">
          <a:blip r:embed="rId3">
            <a:alphaModFix/>
          </a:blip>
          <a:srcRect b="25008" l="0" r="0" t="8284"/>
          <a:stretch/>
        </p:blipFill>
        <p:spPr>
          <a:xfrm>
            <a:off x="506400" y="2371001"/>
            <a:ext cx="10433594" cy="4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f0ead57752_0_0"/>
          <p:cNvSpPr txBox="1"/>
          <p:nvPr/>
        </p:nvSpPr>
        <p:spPr>
          <a:xfrm>
            <a:off x="4486150" y="3198500"/>
            <a:ext cx="963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latin typeface="Calibri"/>
                <a:ea typeface="Calibri"/>
                <a:cs typeface="Calibri"/>
                <a:sym typeface="Calibri"/>
              </a:rPr>
              <a:t>5分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f0ead57752_0_0"/>
          <p:cNvSpPr txBox="1"/>
          <p:nvPr/>
        </p:nvSpPr>
        <p:spPr>
          <a:xfrm>
            <a:off x="5241550" y="2510675"/>
            <a:ext cx="963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zh-TW" sz="2700">
                <a:latin typeface="Calibri"/>
                <a:ea typeface="Calibri"/>
                <a:cs typeface="Calibri"/>
                <a:sym typeface="Calibri"/>
              </a:rPr>
              <a:t>分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f0ead57752_0_0"/>
          <p:cNvSpPr txBox="1"/>
          <p:nvPr/>
        </p:nvSpPr>
        <p:spPr>
          <a:xfrm>
            <a:off x="6133800" y="2054150"/>
            <a:ext cx="963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latin typeface="Calibri"/>
                <a:ea typeface="Calibri"/>
                <a:cs typeface="Calibri"/>
                <a:sym typeface="Calibri"/>
              </a:rPr>
              <a:t>15分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0ead57752_0_18"/>
          <p:cNvSpPr txBox="1"/>
          <p:nvPr/>
        </p:nvSpPr>
        <p:spPr>
          <a:xfrm>
            <a:off x="420129" y="420131"/>
            <a:ext cx="2132700" cy="1200600"/>
          </a:xfrm>
          <a:prstGeom prst="rect">
            <a:avLst/>
          </a:prstGeom>
          <a:noFill/>
          <a:ln cap="flat" cmpd="sng" w="9525">
            <a:solidFill>
              <a:srgbClr val="BB70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TW" sz="36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微處理機</a:t>
            </a:r>
            <a:endParaRPr b="0" i="0" sz="3600" u="none" cap="none" strike="noStrike">
              <a:solidFill>
                <a:srgbClr val="BB70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TW" sz="36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計畫構想</a:t>
            </a:r>
            <a:endParaRPr b="0" i="0" sz="3600" u="none" cap="none" strike="noStrike">
              <a:solidFill>
                <a:srgbClr val="BB70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81" name="Google Shape;181;gf0ead57752_0_18"/>
          <p:cNvCxnSpPr/>
          <p:nvPr/>
        </p:nvCxnSpPr>
        <p:spPr>
          <a:xfrm>
            <a:off x="2683685" y="1020295"/>
            <a:ext cx="7656300" cy="0"/>
          </a:xfrm>
          <a:prstGeom prst="straightConnector1">
            <a:avLst/>
          </a:prstGeom>
          <a:noFill/>
          <a:ln cap="flat" cmpd="sng" w="12700">
            <a:solidFill>
              <a:srgbClr val="BB70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2" name="Google Shape;182;gf0ead57752_0_18"/>
          <p:cNvSpPr txBox="1"/>
          <p:nvPr/>
        </p:nvSpPr>
        <p:spPr>
          <a:xfrm>
            <a:off x="10397317" y="543241"/>
            <a:ext cx="1628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2021,09,</a:t>
            </a:r>
            <a:r>
              <a:rPr lang="zh-TW" sz="2800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Ver </a:t>
            </a:r>
            <a:r>
              <a:rPr lang="zh-TW" sz="2800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3</a:t>
            </a:r>
            <a:r>
              <a:rPr b="0" i="0" lang="zh-TW" sz="2800" u="none" cap="none" strike="noStrike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f0ead5775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25" y="2626324"/>
            <a:ext cx="5413775" cy="31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f0ead57752_0_18"/>
          <p:cNvSpPr txBox="1"/>
          <p:nvPr/>
        </p:nvSpPr>
        <p:spPr>
          <a:xfrm>
            <a:off x="420125" y="2013225"/>
            <a:ext cx="437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Calibri"/>
                <a:ea typeface="Calibri"/>
                <a:cs typeface="Calibri"/>
                <a:sym typeface="Calibri"/>
              </a:rPr>
              <a:t>Radar 1  超音波測距模組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f0ead57752_0_18"/>
          <p:cNvSpPr txBox="1"/>
          <p:nvPr/>
        </p:nvSpPr>
        <p:spPr>
          <a:xfrm>
            <a:off x="5966075" y="2013225"/>
            <a:ext cx="531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Calibri"/>
                <a:ea typeface="Calibri"/>
                <a:cs typeface="Calibri"/>
                <a:sym typeface="Calibri"/>
              </a:rPr>
              <a:t>Radar 2 </a:t>
            </a:r>
            <a:r>
              <a:rPr lang="zh-TW" sz="2400">
                <a:latin typeface="Calibri"/>
                <a:ea typeface="Calibri"/>
                <a:cs typeface="Calibri"/>
                <a:sym typeface="Calibri"/>
              </a:rPr>
              <a:t>紅外線發射器+光敏電阻接收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gf0ead57752_0_18"/>
          <p:cNvPicPr preferRelativeResize="0"/>
          <p:nvPr/>
        </p:nvPicPr>
        <p:blipFill rotWithShape="1">
          <a:blip r:embed="rId4">
            <a:alphaModFix/>
          </a:blip>
          <a:srcRect b="0" l="6463" r="0" t="0"/>
          <a:stretch/>
        </p:blipFill>
        <p:spPr>
          <a:xfrm>
            <a:off x="6114850" y="2670900"/>
            <a:ext cx="5678525" cy="29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f0ead57752_0_18"/>
          <p:cNvSpPr txBox="1"/>
          <p:nvPr/>
        </p:nvSpPr>
        <p:spPr>
          <a:xfrm>
            <a:off x="5966075" y="5619400"/>
            <a:ext cx="531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Calibri"/>
                <a:ea typeface="Calibri"/>
                <a:cs typeface="Calibri"/>
                <a:sym typeface="Calibri"/>
              </a:rPr>
              <a:t>*以紅光示意看不見的紅外線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0ead57752_0_31"/>
          <p:cNvSpPr txBox="1"/>
          <p:nvPr/>
        </p:nvSpPr>
        <p:spPr>
          <a:xfrm>
            <a:off x="420129" y="420131"/>
            <a:ext cx="2132700" cy="1200600"/>
          </a:xfrm>
          <a:prstGeom prst="rect">
            <a:avLst/>
          </a:prstGeom>
          <a:noFill/>
          <a:ln cap="flat" cmpd="sng" w="9525">
            <a:solidFill>
              <a:srgbClr val="BB70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TW" sz="36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微處理機</a:t>
            </a:r>
            <a:endParaRPr b="0" i="0" sz="3600" u="none" cap="none" strike="noStrike">
              <a:solidFill>
                <a:srgbClr val="BB70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TW" sz="3600" u="none" cap="none" strike="noStrike">
                <a:solidFill>
                  <a:srgbClr val="BB70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計畫構想</a:t>
            </a:r>
            <a:endParaRPr b="0" i="0" sz="3600" u="none" cap="none" strike="noStrike">
              <a:solidFill>
                <a:srgbClr val="BB70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93" name="Google Shape;193;gf0ead57752_0_31"/>
          <p:cNvCxnSpPr/>
          <p:nvPr/>
        </p:nvCxnSpPr>
        <p:spPr>
          <a:xfrm>
            <a:off x="2683685" y="1020295"/>
            <a:ext cx="7656300" cy="0"/>
          </a:xfrm>
          <a:prstGeom prst="straightConnector1">
            <a:avLst/>
          </a:prstGeom>
          <a:noFill/>
          <a:ln cap="flat" cmpd="sng" w="12700">
            <a:solidFill>
              <a:srgbClr val="BB70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" name="Google Shape;194;gf0ead57752_0_31"/>
          <p:cNvSpPr txBox="1"/>
          <p:nvPr/>
        </p:nvSpPr>
        <p:spPr>
          <a:xfrm>
            <a:off x="10397317" y="543241"/>
            <a:ext cx="1628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2021,09,</a:t>
            </a:r>
            <a:r>
              <a:rPr lang="zh-TW" sz="2800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Ver </a:t>
            </a:r>
            <a:r>
              <a:rPr lang="zh-TW" sz="2800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3</a:t>
            </a:r>
            <a:r>
              <a:rPr b="0" i="0" lang="zh-TW" sz="2800" u="none" cap="none" strike="noStrike">
                <a:solidFill>
                  <a:srgbClr val="BB704F"/>
                </a:solidFill>
                <a:latin typeface="Teko"/>
                <a:ea typeface="Teko"/>
                <a:cs typeface="Teko"/>
                <a:sym typeface="Teko"/>
              </a:rPr>
              <a:t>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gf0ead57752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25" y="2103631"/>
            <a:ext cx="554355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f0ead57752_0_31"/>
          <p:cNvSpPr txBox="1"/>
          <p:nvPr/>
        </p:nvSpPr>
        <p:spPr>
          <a:xfrm>
            <a:off x="6296600" y="2103625"/>
            <a:ext cx="5728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寶特瓶群利用FreeRTOS 控制升降的時機</a:t>
            </a:r>
            <a:endParaRPr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我是想用無線的方式控制，可能會用Rpi當Server，每個寶特瓶各綁一個52840</a:t>
            </a:r>
            <a:endParaRPr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也不一定要用寶特瓶，也可以是一個可以彈起的靶，有點像老師上周提的打地鼠</a:t>
            </a:r>
            <a:endParaRPr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" name="Google Shape;197;gf0ead57752_0_31"/>
          <p:cNvGrpSpPr/>
          <p:nvPr/>
        </p:nvGrpSpPr>
        <p:grpSpPr>
          <a:xfrm>
            <a:off x="9470602" y="4560333"/>
            <a:ext cx="2326642" cy="1581899"/>
            <a:chOff x="9470602" y="4560333"/>
            <a:chExt cx="2326642" cy="1581899"/>
          </a:xfrm>
        </p:grpSpPr>
        <p:pic>
          <p:nvPicPr>
            <p:cNvPr id="198" name="Google Shape;198;gf0ead57752_0_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0602" y="4560333"/>
              <a:ext cx="2326642" cy="158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gf0ead57752_0_31"/>
            <p:cNvSpPr/>
            <p:nvPr/>
          </p:nvSpPr>
          <p:spPr>
            <a:xfrm rot="2230374">
              <a:off x="10253859" y="5024129"/>
              <a:ext cx="760151" cy="297424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2021-08-16T07:43:41Z</dcterms:created>
  <dc:creator>Felix</dc:creator>
</cp:coreProperties>
</file>